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Calibri" panose="020F0502020204030204" charset="0"/>
      <p:regular r:id="rId16"/>
      <p:bold r:id="rId17"/>
      <p:italic r:id="rId18"/>
      <p:boldItalic r:id="rId19"/>
    </p:embeddedFont>
    <p:embeddedFont>
      <p:font typeface="Helvetica" charset="0"/>
      <p:regular r:id="rId20"/>
      <p:bold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D038"/>
    <a:srgbClr val="141E24"/>
    <a:srgbClr val="547808"/>
    <a:srgbClr val="3EC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750" y="2062480"/>
            <a:ext cx="8013700" cy="1684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UNIVERSITY COURSE MANAGEMENT SYSTEM</a:t>
            </a:r>
            <a:endParaRPr lang="en-US" sz="54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71525" y="4572635"/>
            <a:ext cx="5295900" cy="1889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1400">
                <a:solidFill>
                  <a:schemeClr val="bg1"/>
                </a:solidFill>
                <a:latin typeface="Helvetica" charset="0"/>
                <a:cs typeface="Helvetica" charset="0"/>
              </a:rPr>
              <a:t>Student Name: Praise Mutijima</a:t>
            </a:r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r>
              <a:rPr lang="en-US" altLang="en-GB" sz="1400">
                <a:solidFill>
                  <a:schemeClr val="bg1"/>
                </a:solidFill>
                <a:latin typeface="Helvetica" charset="0"/>
                <a:cs typeface="Helvetica" charset="0"/>
              </a:rPr>
              <a:t>Student ID: 25954</a:t>
            </a:r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r>
              <a:rPr lang="en-US" altLang="en-GB" sz="1400">
                <a:solidFill>
                  <a:schemeClr val="bg1"/>
                </a:solidFill>
                <a:latin typeface="Helvetica" charset="0"/>
                <a:cs typeface="Helvetica" charset="0"/>
              </a:rPr>
              <a:t>Course: Database Development with PL/SQL (INSY 8311)</a:t>
            </a:r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r>
              <a:rPr lang="en-US" altLang="en-GB" sz="1400">
                <a:solidFill>
                  <a:schemeClr val="bg1"/>
                </a:solidFill>
                <a:latin typeface="Helvetica" charset="0"/>
                <a:cs typeface="Helvetica" charset="0"/>
              </a:rPr>
              <a:t>Lecturer: Eric Maniraguha</a:t>
            </a:r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gradFill>
            <a:gsLst>
              <a:gs pos="0">
                <a:srgbClr val="141E24">
                  <a:alpha val="100000"/>
                </a:srgbClr>
              </a:gs>
              <a:gs pos="100000">
                <a:schemeClr val="tx1">
                  <a:alpha val="0"/>
                  <a:lumMod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568450"/>
            <a:ext cx="13042900" cy="17862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❓ </a:t>
            </a:r>
            <a:r>
              <a:rPr lang="en-US" sz="54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PROBLEM STATEMENT &amp; GOALS</a:t>
            </a:r>
            <a:endParaRPr lang="en-US" sz="54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50" y="4152900"/>
            <a:ext cx="2835275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🔍</a:t>
            </a:r>
            <a:r>
              <a:rPr lang="en-US" sz="3200" b="1" dirty="0">
                <a:solidFill>
                  <a:srgbClr val="F0F4F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32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Problem</a:t>
            </a:r>
            <a:r>
              <a:rPr lang="en-US" sz="3200" b="1" dirty="0">
                <a:solidFill>
                  <a:srgbClr val="F0F4F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endParaRPr lang="en-US" sz="3200" b="1" dirty="0">
              <a:solidFill>
                <a:srgbClr val="F0F4F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4190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Manual course registration is error-prone.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8410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Grading processes are inefficient.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2629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Academic records have limited accessibility.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53138"/>
            <a:ext cx="2835235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🎯</a:t>
            </a:r>
            <a:r>
              <a:rPr lang="en-US" sz="3200" b="1" dirty="0">
                <a:solidFill>
                  <a:srgbClr val="F0F4F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32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Goals</a:t>
            </a:r>
            <a:r>
              <a:rPr lang="en-US" sz="3200" b="1" dirty="0">
                <a:solidFill>
                  <a:srgbClr val="F0F4F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endParaRPr lang="en-US" sz="3200" b="1" dirty="0">
              <a:solidFill>
                <a:srgbClr val="F0F4F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74190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Automate registration and grading.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8410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Prevent scheduling conflicts.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2629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Ensure secure access to records.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6400" y="467995"/>
            <a:ext cx="8918575" cy="19888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🏗  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System Architecture Overview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26135" y="2887028"/>
            <a:ext cx="3726656" cy="2387322"/>
          </a:xfrm>
          <a:prstGeom prst="roundRect">
            <a:avLst>
              <a:gd name="adj" fmla="val 371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091" y="3105983"/>
            <a:ext cx="3288744" cy="6603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Core Technology</a:t>
            </a:r>
            <a:endParaRPr lang="en-US" sz="2800" b="1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45091" y="3893106"/>
            <a:ext cx="3288744" cy="6762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Built entirely using Oracle PL/SQL for robust database operations.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128" y="2887028"/>
            <a:ext cx="3726656" cy="2387322"/>
          </a:xfrm>
          <a:prstGeom prst="roundRect">
            <a:avLst>
              <a:gd name="adj" fmla="val 371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3083" y="3105983"/>
            <a:ext cx="3288744" cy="6603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Managed Entities</a:t>
            </a:r>
            <a:endParaRPr lang="en-US" sz="2800" b="1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83083" y="3893106"/>
            <a:ext cx="3288744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Students and Professors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83083" y="4305181"/>
            <a:ext cx="3288744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Courses and Enrollments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383083" y="4717256"/>
            <a:ext cx="3288744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Schedules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6135" y="5485686"/>
            <a:ext cx="7664529" cy="2162889"/>
          </a:xfrm>
          <a:prstGeom prst="roundRect">
            <a:avLst>
              <a:gd name="adj" fmla="val 41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5091" y="5704642"/>
            <a:ext cx="2641997" cy="330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User Roles</a:t>
            </a:r>
            <a:endParaRPr lang="en-US" sz="2800" b="1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45091" y="6161603"/>
            <a:ext cx="7226618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Students</a:t>
            </a: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: register, view grades.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45091" y="6626543"/>
            <a:ext cx="7226618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Professors</a:t>
            </a: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: manage grading.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445091" y="7091482"/>
            <a:ext cx="7226618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Admins</a:t>
            </a: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: manage schedules, assignments.</a:t>
            </a:r>
            <a:endParaRPr lang="en-US" sz="1650" dirty="0"/>
          </a:p>
        </p:txBody>
      </p:sp>
      <p:sp>
        <p:nvSpPr>
          <p:cNvPr id="17" name="Rectangles 16"/>
          <p:cNvSpPr/>
          <p:nvPr/>
        </p:nvSpPr>
        <p:spPr>
          <a:xfrm>
            <a:off x="12797155" y="7647940"/>
            <a:ext cx="1833245" cy="58166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346835"/>
            <a:ext cx="7501890" cy="716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🧱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  ER Diagram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1686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The Entity-Relationship Diagram illustrates the core relationships.</a:t>
            </a:r>
            <a:endParaRPr lang="en-US" sz="1750" dirty="0"/>
          </a:p>
        </p:txBody>
      </p:sp>
      <p:grpSp>
        <p:nvGrpSpPr>
          <p:cNvPr id="20" name="Group 19"/>
          <p:cNvGrpSpPr/>
          <p:nvPr/>
        </p:nvGrpSpPr>
        <p:grpSpPr>
          <a:xfrm>
            <a:off x="793750" y="3134995"/>
            <a:ext cx="3048000" cy="1647190"/>
            <a:chOff x="1250" y="4937"/>
            <a:chExt cx="4800" cy="2594"/>
          </a:xfrm>
        </p:grpSpPr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50" y="4937"/>
              <a:ext cx="893" cy="893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250" y="6187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Students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250" y="6959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Register for courses.</a:t>
              </a:r>
              <a:endParaRPr lang="en-US" sz="175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25595" y="3134995"/>
            <a:ext cx="3048000" cy="1647190"/>
            <a:chOff x="6497" y="4937"/>
            <a:chExt cx="4800" cy="2594"/>
          </a:xfrm>
        </p:grpSpPr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7" y="4937"/>
              <a:ext cx="893" cy="893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6497" y="6187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Professors</a:t>
              </a:r>
              <a:endParaRPr lang="en-US" sz="2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6497" y="6959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Teach courses.</a:t>
              </a:r>
              <a:endParaRPr lang="en-US" sz="175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24960" y="5219700"/>
            <a:ext cx="3048000" cy="1647190"/>
            <a:chOff x="11743" y="4937"/>
            <a:chExt cx="4800" cy="2594"/>
          </a:xfrm>
        </p:grpSpPr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3" y="4937"/>
              <a:ext cx="893" cy="893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11743" y="6187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Courses</a:t>
              </a:r>
              <a:endParaRPr lang="en-US" sz="2200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11743" y="6959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Offer academic content.</a:t>
              </a:r>
              <a:endParaRPr lang="en-US" sz="17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173595" y="5235575"/>
            <a:ext cx="3048000" cy="1647190"/>
            <a:chOff x="16990" y="4937"/>
            <a:chExt cx="4800" cy="2594"/>
          </a:xfrm>
        </p:grpSpPr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90" y="4937"/>
              <a:ext cx="893" cy="893"/>
            </a:xfrm>
            <a:prstGeom prst="rect">
              <a:avLst/>
            </a:prstGeom>
          </p:spPr>
        </p:pic>
        <p:sp>
          <p:nvSpPr>
            <p:cNvPr id="14" name="Text 8"/>
            <p:cNvSpPr/>
            <p:nvPr/>
          </p:nvSpPr>
          <p:spPr>
            <a:xfrm>
              <a:off x="16990" y="6187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Enrollments</a:t>
              </a:r>
              <a:endParaRPr lang="en-US" sz="2200" dirty="0"/>
            </a:p>
          </p:txBody>
        </p:sp>
        <p:sp>
          <p:nvSpPr>
            <p:cNvPr id="15" name="Text 9"/>
            <p:cNvSpPr/>
            <p:nvPr/>
          </p:nvSpPr>
          <p:spPr>
            <a:xfrm>
              <a:off x="16990" y="6959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Link students to courses.</a:t>
              </a:r>
              <a:endParaRPr lang="en-US" sz="175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93750" y="5235575"/>
            <a:ext cx="3048000" cy="1647825"/>
            <a:chOff x="1250" y="8245"/>
            <a:chExt cx="4800" cy="2595"/>
          </a:xfrm>
        </p:grpSpPr>
        <p:pic>
          <p:nvPicPr>
            <p:cNvPr id="16" name="Image 4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" y="8245"/>
              <a:ext cx="893" cy="893"/>
            </a:xfrm>
            <a:prstGeom prst="rect">
              <a:avLst/>
            </a:prstGeom>
          </p:spPr>
        </p:pic>
        <p:sp>
          <p:nvSpPr>
            <p:cNvPr id="17" name="Text 10"/>
            <p:cNvSpPr/>
            <p:nvPr/>
          </p:nvSpPr>
          <p:spPr>
            <a:xfrm>
              <a:off x="1250" y="9495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Schedules</a:t>
              </a:r>
              <a:endParaRPr lang="en-US" sz="2200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1250" y="10268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Organize course times.</a:t>
              </a:r>
              <a:endParaRPr lang="en-US" sz="1750" dirty="0"/>
            </a:p>
          </p:txBody>
        </p:sp>
      </p:grpSp>
      <p:sp>
        <p:nvSpPr>
          <p:cNvPr id="19" name="Rectangles 18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25" name="Picture 24" descr="ER Diagram"/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45" y="595630"/>
            <a:ext cx="5094605" cy="5191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0090" y="565785"/>
            <a:ext cx="11602720" cy="1300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🧭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  Business Process Model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9852" y="2174677"/>
            <a:ext cx="7704296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This swimlane diagram outlines the key interactions within the system.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852" y="2735104"/>
            <a:ext cx="1028343" cy="12340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56686" y="2940725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Admin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56686" y="3385304"/>
            <a:ext cx="6367462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Creates and manages course schedules.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52" y="3969187"/>
            <a:ext cx="1028343" cy="12340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6686" y="4174808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Professor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56686" y="4619387"/>
            <a:ext cx="6367462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Assigns grades to enrolled students.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5203269"/>
            <a:ext cx="1028343" cy="1234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56686" y="5408890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Student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56686" y="5853470"/>
            <a:ext cx="6367462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Registers for courses and views grades.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" y="6437352"/>
            <a:ext cx="1028343" cy="123408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56686" y="6642973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MIS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2056686" y="7087553"/>
            <a:ext cx="6367462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Validates and stores all academic data.</a:t>
            </a:r>
            <a:endParaRPr lang="en-US" sz="1600" dirty="0"/>
          </a:p>
        </p:txBody>
      </p:sp>
      <p:sp>
        <p:nvSpPr>
          <p:cNvPr id="19" name="Rectangles 18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18" name="Picture 17" descr="ChatGPT Image May 24, 2025, 03_03_57 PM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910" y="1300480"/>
            <a:ext cx="4381500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9984"/>
            <a:ext cx="10424041" cy="716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🔁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  Key PL/SQL Features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865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Procedure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5777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proc_register_student automates enrollment.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74" y="354842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380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Function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28486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fn_get_student_gpa calculates GPA.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169" y="296799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2730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Cursor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763453"/>
            <a:ext cx="378535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Iterates through student enrollments.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117" y="4487585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9081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Package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98538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Combines reusable database logic.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9169" y="6007179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3179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Triggers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808345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Prevent DML on weekends, audit all DML actions.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874" y="5426750"/>
            <a:ext cx="339328" cy="424220"/>
          </a:xfrm>
          <a:prstGeom prst="rect">
            <a:avLst/>
          </a:prstGeom>
        </p:spPr>
      </p:pic>
      <p:sp>
        <p:nvSpPr>
          <p:cNvPr id="23" name="Rectangles 22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5498"/>
            <a:ext cx="13042821" cy="1425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📸  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Demonstration Screenshots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018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079671"/>
            <a:ext cx="3421499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SQL*Plus/SQL Developer Output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451300" y="57831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188416" y="5860971"/>
            <a:ext cx="342149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Audit_Log Query Results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4581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5536049"/>
            <a:ext cx="56426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Cursor and Function Output</a:t>
            </a:r>
            <a:endParaRPr lang="en-US" sz="2200" dirty="0"/>
          </a:p>
        </p:txBody>
      </p:sp>
      <p:pic>
        <p:nvPicPr>
          <p:cNvPr id="19" name="Picture 18" descr="audit"/>
          <p:cNvPicPr>
            <a:picLocks noChangeAspect="1"/>
          </p:cNvPicPr>
          <p:nvPr/>
        </p:nvPicPr>
        <p:blipFill>
          <a:blip r:embed="rId1"/>
          <a:srcRect r="6699"/>
          <a:stretch>
            <a:fillRect/>
          </a:stretch>
        </p:blipFill>
        <p:spPr>
          <a:xfrm>
            <a:off x="9167495" y="6398260"/>
            <a:ext cx="4953000" cy="1289685"/>
          </a:xfrm>
          <a:prstGeom prst="rect">
            <a:avLst/>
          </a:prstGeom>
        </p:spPr>
      </p:pic>
      <p:pic>
        <p:nvPicPr>
          <p:cNvPr id="20" name="Picture 19" descr="cursors"/>
          <p:cNvPicPr>
            <a:picLocks noChangeAspect="1"/>
          </p:cNvPicPr>
          <p:nvPr/>
        </p:nvPicPr>
        <p:blipFill>
          <a:blip r:embed="rId2"/>
          <a:srcRect t="69146" r="42633"/>
          <a:stretch>
            <a:fillRect/>
          </a:stretch>
        </p:blipFill>
        <p:spPr>
          <a:xfrm>
            <a:off x="337820" y="6116320"/>
            <a:ext cx="4335145" cy="2024380"/>
          </a:xfrm>
          <a:prstGeom prst="rect">
            <a:avLst/>
          </a:prstGeom>
        </p:spPr>
      </p:pic>
      <p:pic>
        <p:nvPicPr>
          <p:cNvPr id="21" name="Picture 20" descr="fn_competed1"/>
          <p:cNvPicPr>
            <a:picLocks noChangeAspect="1"/>
          </p:cNvPicPr>
          <p:nvPr/>
        </p:nvPicPr>
        <p:blipFill>
          <a:blip r:embed="rId3"/>
          <a:srcRect t="58713" r="51432"/>
          <a:stretch>
            <a:fillRect/>
          </a:stretch>
        </p:blipFill>
        <p:spPr>
          <a:xfrm>
            <a:off x="4765040" y="6116320"/>
            <a:ext cx="3625850" cy="1964690"/>
          </a:xfrm>
          <a:prstGeom prst="rect">
            <a:avLst/>
          </a:prstGeom>
        </p:spPr>
      </p:pic>
      <p:pic>
        <p:nvPicPr>
          <p:cNvPr id="23" name="Picture 22" descr="Screenshot 2025-05-24 1723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195" y="1804670"/>
            <a:ext cx="4462145" cy="33489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rcRect l="2416" t="1461" r="8141" b="-1461"/>
          <a:stretch>
            <a:fillRect/>
          </a:stretch>
        </p:blipFill>
        <p:spPr>
          <a:xfrm>
            <a:off x="9556115" y="2010410"/>
            <a:ext cx="4686300" cy="2966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746125"/>
            <a:ext cx="7520940" cy="716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✅ 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Conclusion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1583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49467" y="2369939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142649"/>
            <a:ext cx="513921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Automated Workflows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33067"/>
            <a:ext cx="56341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Successfully streamlined university academic processes.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754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</p:spPr>
      </p:sp>
      <p:sp>
        <p:nvSpPr>
          <p:cNvPr id="8" name="Shape 6"/>
          <p:cNvSpPr/>
          <p:nvPr/>
        </p:nvSpPr>
        <p:spPr>
          <a:xfrm>
            <a:off x="793790" y="333613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64569" y="3790236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62945"/>
            <a:ext cx="354984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Enhanced Skills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53364"/>
            <a:ext cx="53089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Gained expertise in PL/SQL, data modeling, and BPM.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784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</p:spPr>
      </p:sp>
      <p:sp>
        <p:nvSpPr>
          <p:cNvPr id="13" name="Shape 11"/>
          <p:cNvSpPr/>
          <p:nvPr/>
        </p:nvSpPr>
        <p:spPr>
          <a:xfrm>
            <a:off x="793790" y="475642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79790" y="5210532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832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Reliable MIS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73660"/>
            <a:ext cx="43304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Built a secure, scalable, and reliable system.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813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</p:spPr>
      </p:sp>
      <p:sp>
        <p:nvSpPr>
          <p:cNvPr id="18" name="Shape 16"/>
          <p:cNvSpPr/>
          <p:nvPr/>
        </p:nvSpPr>
        <p:spPr>
          <a:xfrm>
            <a:off x="793790" y="617672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95011" y="6630829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403538"/>
            <a:ext cx="303264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Future Scope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3957"/>
            <a:ext cx="453937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Add login authentication and a web interface.</a:t>
            </a:r>
            <a:endParaRPr lang="en-US" sz="1750" dirty="0"/>
          </a:p>
        </p:txBody>
      </p:sp>
      <p:sp>
        <p:nvSpPr>
          <p:cNvPr id="22" name="Rectangles 21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1846</Words>
  <Application>WPS Slides</Application>
  <PresentationFormat>On-screen Show (16:9)</PresentationFormat>
  <Paragraphs>150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SimSun</vt:lpstr>
      <vt:lpstr>Wingdings</vt:lpstr>
      <vt:lpstr>Syne Extra Bold</vt:lpstr>
      <vt:lpstr>Syne Extra Bold</vt:lpstr>
      <vt:lpstr>Syne Extra Bold</vt:lpstr>
      <vt:lpstr>Syne</vt:lpstr>
      <vt:lpstr>Syne</vt:lpstr>
      <vt:lpstr>Syne</vt:lpstr>
      <vt:lpstr>Syne Bold</vt:lpstr>
      <vt:lpstr>Amsterdam</vt:lpstr>
      <vt:lpstr>Syne Bold</vt:lpstr>
      <vt:lpstr>Syne Bold</vt:lpstr>
      <vt:lpstr>Calibri</vt:lpstr>
      <vt:lpstr>Microsoft YaHei</vt:lpstr>
      <vt:lpstr>Arial Unicode MS</vt:lpstr>
      <vt:lpstr>Helvetica</vt:lpstr>
      <vt:lpstr>MingLiU-ExtB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Mutijima Praise</cp:lastModifiedBy>
  <cp:revision>10</cp:revision>
  <dcterms:created xsi:type="dcterms:W3CDTF">2025-05-24T12:08:00Z</dcterms:created>
  <dcterms:modified xsi:type="dcterms:W3CDTF">2025-05-24T15:50:31Z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6A49162A1A624959A1FC78A1F706F6A0_12</vt:lpwstr>
  </property>
  <property fmtid="{D5CDD505-2E9C-101B-9397-08002B2CF9AE}" pid="3" name="KSOProductBuildVer">
    <vt:lpwstr>2057-12.2.0.20796</vt:lpwstr>
  </property>
</Properties>
</file>